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1C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489725-F5AE-4A3F-91F1-9CC4B7E3D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AE89EE8-70CF-4B05-B426-8254EC5C5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EFEBF4-DBB7-4245-AC07-A78234A8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1C9ADF-BF45-4A46-9F29-A8AA8D58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A571F4-D2E5-41B4-90FF-20BFF1A8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44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72094-1FC5-475B-95A1-FE2E0F8D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C62A67-A7BB-4E78-B7E4-2A3CA5606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D64F77-9B0A-44E2-965D-66984512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3C01DE-EFAC-4764-BAE7-8BA5EC1A4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5AE0F8-C571-4882-B0EE-A605473E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09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9EA35BD-280B-4F4D-8DEE-CF435755AF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38B94D-8CD6-4AD9-896F-E9974A40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C104C5-F36F-48E9-99F8-55E92C02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75C936-7144-407A-B582-179222E13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B5CD1F-E811-4A04-BEEB-2EB5E229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94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D4938-7056-41F5-B2B3-56F0E6EB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82F7AF-712D-4058-9E2B-5D2B102DB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D32FF2-4C4E-44C8-8FD8-4A4FAE151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7A94D1-911F-45A4-A528-89444BDD0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689284-F83C-4666-BD2F-C4D554995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218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3ABC6-4341-4138-8725-C003EAC8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41143E-29A1-456C-871A-6B264B2AD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A72ABC-FF71-4FF4-BC5E-0E33326A1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B9890A-C8CC-4827-A5F0-9A71D658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C7C809-FD2C-4B36-AF33-69E5D5E7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305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C9176-2857-4E31-8164-4741F23B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0521F3-7B1C-40B7-8D42-021857BF5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5829F2-E4DA-418B-96FB-C68A01DCC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D74567-E2A0-43F3-B5CD-971F2892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000FF7-CB62-4D11-9CD6-F7115903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32705E-C104-4129-8F58-C8FE70353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940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D7FF1-9CC8-4D4C-8901-6C1A78D2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D2B7586-5BC5-4818-9361-B44C3188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2AB079-3358-42E3-A64E-170FADB46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E203E3-89AA-4D74-9D01-7A1B05FF1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41CBA5-773C-4373-9E75-3BB57B2BC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14C8D36-A570-4743-87AD-81FA31BD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CD7AA9A-A4F4-45B0-B11A-92479552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FCA3DD-E60C-4AD5-9C0A-65686693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3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B452E-09B4-4D8B-901E-3FA7151A5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A8DCE0-CF27-4F81-AB71-D379EC90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81E687F-3CD1-4E07-B40D-972920C7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87CB39-85D8-40F8-84A3-A6996EB5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63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0362FFE-E7EB-4554-85FF-E43D97ABB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AD186BA-FD6A-47BB-BC6D-2C0EF0BF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ADB374C-BBAF-4700-B49F-2E61259D3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49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3CD39-2917-465F-A233-EB119F40F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1BC773-4B08-414C-B7FF-D3D30784E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10BACD1-A9EE-44D6-B45F-0758E00A2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3925F00-D7DD-49D8-918D-8FCA728D0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5395E5-5DFD-4616-A2D8-8418A7904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D22367-F35B-47D3-9480-DFB6E779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90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38BB35-9AE5-44AD-AFCF-F13DBAAD0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6F4E14E-2039-4064-BEE6-E3EB259340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47F04F-DDBB-435B-AB51-BC2603F8C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E88515-A8DC-47EE-A0D1-10C16DA21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9EFB771-6E38-4DC3-9CB5-5D135CF4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A87344-C5DF-46DD-A32E-62ACB95F1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72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189A51-4260-4300-8248-46DD229D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D6EA75-35A4-4432-89AF-1AC1C9E09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366B28-04E2-4350-84B7-F04AF730A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3FF02-F99F-4971-8815-19690FA373C2}" type="datetimeFigureOut">
              <a:rPr lang="nl-NL" smtClean="0"/>
              <a:t>10-6-2018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F8E556-28C9-4822-9818-97C0D51B7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252D4D-170E-4477-9284-57D046416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9FD2-5224-4A06-B07C-96DC119B82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01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505DB-ECA3-4B32-B182-467F8F778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89"/>
            <a:ext cx="12192000" cy="176969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nl-NL" dirty="0"/>
              <a:t>The codes of </a:t>
            </a:r>
            <a:br>
              <a:rPr lang="nl-NL" dirty="0"/>
            </a:br>
            <a:r>
              <a:rPr lang="nl-NL" dirty="0"/>
              <a:t>Willem Six van Oterleek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07DBB52-2075-48BE-B8E7-908D3E5B7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474" y="1780384"/>
            <a:ext cx="3413051" cy="445346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3AB16D8-5B01-4DD5-BF77-F8CF48520492}"/>
              </a:ext>
            </a:extLst>
          </p:cNvPr>
          <p:cNvSpPr txBox="1">
            <a:spLocks/>
          </p:cNvSpPr>
          <p:nvPr/>
        </p:nvSpPr>
        <p:spPr>
          <a:xfrm>
            <a:off x="0" y="6244930"/>
            <a:ext cx="12192000" cy="61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Karl de Leeuw                                                                          June, 2018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7761B3F-2525-412F-9EC7-079CE2E09AC0}"/>
              </a:ext>
            </a:extLst>
          </p:cNvPr>
          <p:cNvSpPr/>
          <p:nvPr/>
        </p:nvSpPr>
        <p:spPr>
          <a:xfrm>
            <a:off x="4389474" y="1769303"/>
            <a:ext cx="3413051" cy="4453465"/>
          </a:xfrm>
          <a:prstGeom prst="rect">
            <a:avLst/>
          </a:prstGeom>
          <a:solidFill>
            <a:srgbClr val="FFFFCC">
              <a:alpha val="25098"/>
            </a:srgbClr>
          </a:solidFill>
          <a:ln>
            <a:solidFill>
              <a:srgbClr val="E1C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588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003D3-EBED-43EA-AE28-93896927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2"/>
            <a:ext cx="12192000" cy="6130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The codes of Willem Six van Oterleek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AE6F16-8A65-4265-8224-25422274A3F8}"/>
              </a:ext>
            </a:extLst>
          </p:cNvPr>
          <p:cNvSpPr txBox="1">
            <a:spLocks/>
          </p:cNvSpPr>
          <p:nvPr/>
        </p:nvSpPr>
        <p:spPr>
          <a:xfrm>
            <a:off x="0" y="6244930"/>
            <a:ext cx="12192000" cy="61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Karl de Leeuw                                                                          June, 2018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B04F8C-55A8-4294-BAF7-32CAD3D88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49" y="616692"/>
            <a:ext cx="7675301" cy="5622158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94901FE1-642D-4A5F-BEC9-8FAC53129AE0}"/>
              </a:ext>
            </a:extLst>
          </p:cNvPr>
          <p:cNvSpPr/>
          <p:nvPr/>
        </p:nvSpPr>
        <p:spPr>
          <a:xfrm>
            <a:off x="2258348" y="595938"/>
            <a:ext cx="7675301" cy="5628262"/>
          </a:xfrm>
          <a:prstGeom prst="rect">
            <a:avLst/>
          </a:prstGeom>
          <a:solidFill>
            <a:srgbClr val="FFFFC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C43054D-861E-4FF7-B41A-B60B53501E21}"/>
              </a:ext>
            </a:extLst>
          </p:cNvPr>
          <p:cNvSpPr txBox="1"/>
          <p:nvPr/>
        </p:nvSpPr>
        <p:spPr>
          <a:xfrm>
            <a:off x="6315741" y="5733447"/>
            <a:ext cx="3617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400" dirty="0">
                <a:latin typeface="Brush Script MT" panose="03060802040406070304" pitchFamily="66" charset="0"/>
              </a:rPr>
              <a:t>Oterleek, North Holland</a:t>
            </a:r>
          </a:p>
        </p:txBody>
      </p:sp>
    </p:spTree>
    <p:extLst>
      <p:ext uri="{BB962C8B-B14F-4D97-AF65-F5344CB8AC3E}">
        <p14:creationId xmlns:p14="http://schemas.microsoft.com/office/powerpoint/2010/main" val="339009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003D3-EBED-43EA-AE28-93896927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2"/>
            <a:ext cx="12192000" cy="6130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The codes of Willem Six van Oterleek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AE6F16-8A65-4265-8224-25422274A3F8}"/>
              </a:ext>
            </a:extLst>
          </p:cNvPr>
          <p:cNvSpPr txBox="1">
            <a:spLocks/>
          </p:cNvSpPr>
          <p:nvPr/>
        </p:nvSpPr>
        <p:spPr>
          <a:xfrm>
            <a:off x="0" y="6244930"/>
            <a:ext cx="12192000" cy="61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Karl de Leeuw                                                                          June, 2018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1528901-B178-4767-8D45-BF36AA69D6FF}"/>
              </a:ext>
            </a:extLst>
          </p:cNvPr>
          <p:cNvSpPr/>
          <p:nvPr/>
        </p:nvSpPr>
        <p:spPr>
          <a:xfrm>
            <a:off x="0" y="614262"/>
            <a:ext cx="12192000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i="1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  <a:effectLst/>
              </a:rPr>
              <a:t>28 Drafts in Code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  <a:effectLst/>
              </a:rPr>
              <a:t>from the Archives of the Dutch legation in Russia,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  <a:effectLst/>
              </a:rPr>
              <a:t>1808 - 1810</a:t>
            </a:r>
          </a:p>
        </p:txBody>
      </p:sp>
    </p:spTree>
    <p:extLst>
      <p:ext uri="{BB962C8B-B14F-4D97-AF65-F5344CB8AC3E}">
        <p14:creationId xmlns:p14="http://schemas.microsoft.com/office/powerpoint/2010/main" val="261858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003D3-EBED-43EA-AE28-93896927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2"/>
            <a:ext cx="12192000" cy="6130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The codes of Willem Six van Oterleek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AE6F16-8A65-4265-8224-25422274A3F8}"/>
              </a:ext>
            </a:extLst>
          </p:cNvPr>
          <p:cNvSpPr txBox="1">
            <a:spLocks/>
          </p:cNvSpPr>
          <p:nvPr/>
        </p:nvSpPr>
        <p:spPr>
          <a:xfrm>
            <a:off x="0" y="6244930"/>
            <a:ext cx="12192000" cy="61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Karl de Leeuw                                                                          June, 2018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D0F9B38-3F07-416C-8722-32410DF60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" y="2037144"/>
            <a:ext cx="12148633" cy="418452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CF4DAF-9578-4676-AA17-6503A2201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224" y="970833"/>
            <a:ext cx="4006325" cy="526292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61E48ED-51C5-48FD-8BF6-1606DF05CBCE}"/>
              </a:ext>
            </a:extLst>
          </p:cNvPr>
          <p:cNvSpPr/>
          <p:nvPr/>
        </p:nvSpPr>
        <p:spPr>
          <a:xfrm>
            <a:off x="-2" y="2158410"/>
            <a:ext cx="12182722" cy="4082898"/>
          </a:xfrm>
          <a:prstGeom prst="rect">
            <a:avLst/>
          </a:prstGeom>
          <a:solidFill>
            <a:srgbClr val="FFFFC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EA7A7F3-17F6-45AE-92B6-971C920F599A}"/>
              </a:ext>
            </a:extLst>
          </p:cNvPr>
          <p:cNvSpPr/>
          <p:nvPr/>
        </p:nvSpPr>
        <p:spPr>
          <a:xfrm>
            <a:off x="1817223" y="970833"/>
            <a:ext cx="4006325" cy="5243288"/>
          </a:xfrm>
          <a:prstGeom prst="rect">
            <a:avLst/>
          </a:prstGeom>
          <a:solidFill>
            <a:srgbClr val="FFFFCC">
              <a:alpha val="30196"/>
            </a:srgbClr>
          </a:solidFill>
          <a:ln>
            <a:solidFill>
              <a:srgbClr val="E1C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EF5F686-4C15-4B61-8550-C4C7E0B0903C}"/>
              </a:ext>
            </a:extLst>
          </p:cNvPr>
          <p:cNvSpPr/>
          <p:nvPr/>
        </p:nvSpPr>
        <p:spPr>
          <a:xfrm>
            <a:off x="-2" y="636326"/>
            <a:ext cx="12191999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E</a:t>
            </a:r>
            <a:r>
              <a:rPr lang="en-US" sz="2800" i="1" dirty="0">
                <a:solidFill>
                  <a:srgbClr val="002060"/>
                </a:solidFill>
                <a:effectLst/>
              </a:rPr>
              <a:t>xample of a draft </a:t>
            </a:r>
          </a:p>
        </p:txBody>
      </p:sp>
    </p:spTree>
    <p:extLst>
      <p:ext uri="{BB962C8B-B14F-4D97-AF65-F5344CB8AC3E}">
        <p14:creationId xmlns:p14="http://schemas.microsoft.com/office/powerpoint/2010/main" val="94301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003D3-EBED-43EA-AE28-93896927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2"/>
            <a:ext cx="12192000" cy="6130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The codes of Willem Six van Oterleek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AE6F16-8A65-4265-8224-25422274A3F8}"/>
              </a:ext>
            </a:extLst>
          </p:cNvPr>
          <p:cNvSpPr txBox="1">
            <a:spLocks/>
          </p:cNvSpPr>
          <p:nvPr/>
        </p:nvSpPr>
        <p:spPr>
          <a:xfrm>
            <a:off x="0" y="6244930"/>
            <a:ext cx="12192000" cy="61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Karl de Leeuw                                                                          June, 2018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6807FE5-4FF7-4DB3-8FB3-FE1AD140CCD5}"/>
              </a:ext>
            </a:extLst>
          </p:cNvPr>
          <p:cNvSpPr/>
          <p:nvPr/>
        </p:nvSpPr>
        <p:spPr>
          <a:xfrm>
            <a:off x="0" y="637364"/>
            <a:ext cx="12192000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effectLst/>
              </a:rPr>
              <a:t>What do we know so far?</a:t>
            </a:r>
          </a:p>
          <a:p>
            <a:pPr marL="514350" indent="-514350">
              <a:lnSpc>
                <a:spcPct val="150000"/>
              </a:lnSpc>
              <a:buAutoNum type="alphaLcParenBoth"/>
            </a:pPr>
            <a:r>
              <a:rPr lang="en-US" sz="2800" dirty="0">
                <a:solidFill>
                  <a:srgbClr val="002060"/>
                </a:solidFill>
                <a:effectLst/>
              </a:rPr>
              <a:t>probable author: Willem Six van Oterleek (1761-1811):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effectLst/>
              </a:rPr>
              <a:t>      Dutch emissary in </a:t>
            </a:r>
            <a:r>
              <a:rPr lang="en-US" sz="2800" dirty="0">
                <a:solidFill>
                  <a:srgbClr val="002060"/>
                </a:solidFill>
              </a:rPr>
              <a:t>R</a:t>
            </a:r>
            <a:r>
              <a:rPr lang="en-US" sz="2800" dirty="0">
                <a:solidFill>
                  <a:srgbClr val="002060"/>
                </a:solidFill>
                <a:effectLst/>
              </a:rPr>
              <a:t>ussia from 1808-1810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effectLst/>
              </a:rPr>
              <a:t>(b) likely to contain gossip from the Imperial court and/or intelligence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      </a:t>
            </a:r>
            <a:r>
              <a:rPr lang="en-US" sz="2800" dirty="0">
                <a:solidFill>
                  <a:srgbClr val="002060"/>
                </a:solidFill>
                <a:effectLst/>
              </a:rPr>
              <a:t>about the movement of ships and troops.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(c) </a:t>
            </a:r>
            <a:r>
              <a:rPr lang="en-US" sz="2800" dirty="0">
                <a:solidFill>
                  <a:srgbClr val="002060"/>
                </a:solidFill>
                <a:effectLst/>
              </a:rPr>
              <a:t>we have roughly 5300 code groups in sum total</a:t>
            </a:r>
          </a:p>
        </p:txBody>
      </p:sp>
    </p:spTree>
    <p:extLst>
      <p:ext uri="{BB962C8B-B14F-4D97-AF65-F5344CB8AC3E}">
        <p14:creationId xmlns:p14="http://schemas.microsoft.com/office/powerpoint/2010/main" val="394314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003D3-EBED-43EA-AE28-93896927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2"/>
            <a:ext cx="12192000" cy="6130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The codes of Willem Six van Oterleek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AE6F16-8A65-4265-8224-25422274A3F8}"/>
              </a:ext>
            </a:extLst>
          </p:cNvPr>
          <p:cNvSpPr txBox="1">
            <a:spLocks/>
          </p:cNvSpPr>
          <p:nvPr/>
        </p:nvSpPr>
        <p:spPr>
          <a:xfrm>
            <a:off x="0" y="6244930"/>
            <a:ext cx="12192000" cy="61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Karl de Leeuw                                                                          June, 2018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95559C4-759E-4920-B8AA-6EF26993095A}"/>
              </a:ext>
            </a:extLst>
          </p:cNvPr>
          <p:cNvSpPr/>
          <p:nvPr/>
        </p:nvSpPr>
        <p:spPr>
          <a:xfrm>
            <a:off x="-3" y="616692"/>
            <a:ext cx="12192000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b="0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What do we not know?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(a) were these letters ever solved?</a:t>
            </a:r>
            <a:endParaRPr lang="en-US" sz="2800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(b) if so, do these solutions still exist and where to look for them?</a:t>
            </a:r>
            <a:endParaRPr lang="en-US" sz="2800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(c) </a:t>
            </a:r>
            <a:r>
              <a:rPr lang="en-US" sz="2800" b="0" dirty="0">
                <a:solidFill>
                  <a:srgbClr val="002060"/>
                </a:solidFill>
                <a:effectLst/>
              </a:rPr>
              <a:t>which codebook was being used?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(d) w</a:t>
            </a:r>
            <a:r>
              <a:rPr lang="en-US" sz="2800" b="0" dirty="0">
                <a:solidFill>
                  <a:srgbClr val="002060"/>
                </a:solidFill>
                <a:effectLst/>
              </a:rPr>
              <a:t>hy were these drafts made in the first place?</a:t>
            </a:r>
          </a:p>
        </p:txBody>
      </p:sp>
    </p:spTree>
    <p:extLst>
      <p:ext uri="{BB962C8B-B14F-4D97-AF65-F5344CB8AC3E}">
        <p14:creationId xmlns:p14="http://schemas.microsoft.com/office/powerpoint/2010/main" val="935182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003D3-EBED-43EA-AE28-93896927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2"/>
            <a:ext cx="12192000" cy="6130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The codes of Willem Six van Oterleek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AE6F16-8A65-4265-8224-25422274A3F8}"/>
              </a:ext>
            </a:extLst>
          </p:cNvPr>
          <p:cNvSpPr txBox="1">
            <a:spLocks/>
          </p:cNvSpPr>
          <p:nvPr/>
        </p:nvSpPr>
        <p:spPr>
          <a:xfrm>
            <a:off x="0" y="6244930"/>
            <a:ext cx="12192000" cy="61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Karl de Leeuw                                                                          June, 2018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ABEC1B-AA0D-4246-AAC0-84FC8637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537" y="617695"/>
            <a:ext cx="7685590" cy="562826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F6443FF6-C09B-471B-8B39-86E073209C6B}"/>
              </a:ext>
            </a:extLst>
          </p:cNvPr>
          <p:cNvSpPr/>
          <p:nvPr/>
        </p:nvSpPr>
        <p:spPr>
          <a:xfrm>
            <a:off x="2724904" y="595938"/>
            <a:ext cx="7677872" cy="5628262"/>
          </a:xfrm>
          <a:prstGeom prst="rect">
            <a:avLst/>
          </a:prstGeom>
          <a:solidFill>
            <a:srgbClr val="FFFFCC">
              <a:alpha val="30196"/>
            </a:srgbClr>
          </a:solidFill>
          <a:ln>
            <a:solidFill>
              <a:srgbClr val="E1C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C44A3DD-D2E8-4F60-85D9-399696DA4E3E}"/>
              </a:ext>
            </a:extLst>
          </p:cNvPr>
          <p:cNvSpPr/>
          <p:nvPr/>
        </p:nvSpPr>
        <p:spPr>
          <a:xfrm>
            <a:off x="-7698" y="549917"/>
            <a:ext cx="12192000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F</a:t>
            </a:r>
            <a:r>
              <a:rPr lang="en-US" sz="2800" b="0" i="1" dirty="0">
                <a:solidFill>
                  <a:srgbClr val="002060"/>
                </a:solidFill>
                <a:effectLst/>
              </a:rPr>
              <a:t>ull view of </a:t>
            </a:r>
          </a:p>
          <a:p>
            <a:pPr algn="r">
              <a:lnSpc>
                <a:spcPct val="150000"/>
              </a:lnSpc>
            </a:pPr>
            <a:r>
              <a:rPr lang="en-US" sz="2800" b="0" i="1" dirty="0">
                <a:solidFill>
                  <a:srgbClr val="002060"/>
                </a:solidFill>
                <a:effectLst/>
              </a:rPr>
              <a:t>two pages </a:t>
            </a:r>
          </a:p>
          <a:p>
            <a:pPr algn="r">
              <a:lnSpc>
                <a:spcPct val="150000"/>
              </a:lnSpc>
            </a:pPr>
            <a:r>
              <a:rPr lang="en-US" sz="2800" b="0" i="1" dirty="0">
                <a:solidFill>
                  <a:srgbClr val="002060"/>
                </a:solidFill>
                <a:effectLst/>
              </a:rPr>
              <a:t>next to</a:t>
            </a:r>
          </a:p>
          <a:p>
            <a:pPr algn="r">
              <a:lnSpc>
                <a:spcPct val="150000"/>
              </a:lnSpc>
            </a:pPr>
            <a:r>
              <a:rPr lang="en-US" sz="2800" b="0" i="1" dirty="0">
                <a:solidFill>
                  <a:srgbClr val="002060"/>
                </a:solidFill>
                <a:effectLst/>
              </a:rPr>
              <a:t>each other</a:t>
            </a:r>
            <a:endParaRPr lang="en-US" sz="28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D4746A9-C5C5-4081-9E40-D475D925066F}"/>
              </a:ext>
            </a:extLst>
          </p:cNvPr>
          <p:cNvSpPr/>
          <p:nvPr/>
        </p:nvSpPr>
        <p:spPr>
          <a:xfrm rot="16200000">
            <a:off x="-1820484" y="1817555"/>
            <a:ext cx="6245959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1" dirty="0">
                <a:solidFill>
                  <a:srgbClr val="002060"/>
                </a:solidFill>
                <a:effectLst/>
              </a:rPr>
              <a:t>Sheet of a codebook, issued by </a:t>
            </a:r>
          </a:p>
          <a:p>
            <a:pPr>
              <a:lnSpc>
                <a:spcPct val="150000"/>
              </a:lnSpc>
            </a:pPr>
            <a:r>
              <a:rPr lang="en-US" sz="2800" b="0" i="1" dirty="0">
                <a:solidFill>
                  <a:srgbClr val="002060"/>
                </a:solidFill>
                <a:effectLst/>
              </a:rPr>
              <a:t>S.E. Croiset for Dirk van Hogendorp </a:t>
            </a:r>
          </a:p>
          <a:p>
            <a:pPr>
              <a:lnSpc>
                <a:spcPct val="150000"/>
              </a:lnSpc>
            </a:pPr>
            <a:r>
              <a:rPr lang="en-US" sz="2800" b="0" i="1" dirty="0">
                <a:solidFill>
                  <a:srgbClr val="002060"/>
                </a:solidFill>
                <a:effectLst/>
              </a:rPr>
              <a:t>in August 1803 for his mission </a:t>
            </a:r>
          </a:p>
          <a:p>
            <a:pPr>
              <a:lnSpc>
                <a:spcPct val="150000"/>
              </a:lnSpc>
            </a:pPr>
            <a:r>
              <a:rPr lang="en-US" sz="2800" b="0" i="1" dirty="0">
                <a:solidFill>
                  <a:srgbClr val="002060"/>
                </a:solidFill>
                <a:effectLst/>
              </a:rPr>
              <a:t>to Saint Petersburg</a:t>
            </a:r>
            <a:endParaRPr lang="en-US" sz="2800" i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937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003D3-EBED-43EA-AE28-93896927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2"/>
            <a:ext cx="12192000" cy="6130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The codes of Willem Six van Oterleek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AE6F16-8A65-4265-8224-25422274A3F8}"/>
              </a:ext>
            </a:extLst>
          </p:cNvPr>
          <p:cNvSpPr txBox="1">
            <a:spLocks/>
          </p:cNvSpPr>
          <p:nvPr/>
        </p:nvSpPr>
        <p:spPr>
          <a:xfrm>
            <a:off x="0" y="6244930"/>
            <a:ext cx="12192000" cy="61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Karl de Leeuw                                                                          June, 2018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C44A3DD-D2E8-4F60-85D9-399696DA4E3E}"/>
              </a:ext>
            </a:extLst>
          </p:cNvPr>
          <p:cNvSpPr/>
          <p:nvPr/>
        </p:nvSpPr>
        <p:spPr>
          <a:xfrm>
            <a:off x="10634" y="621224"/>
            <a:ext cx="12192000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i="1" dirty="0">
                <a:solidFill>
                  <a:srgbClr val="002060"/>
                </a:solidFill>
                <a:effectLst/>
              </a:rPr>
              <a:t>Detail</a:t>
            </a:r>
            <a:endParaRPr lang="en-US" sz="2800" i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BEA2B36-5051-4F74-ABC0-0D5E0561F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46" y="617601"/>
            <a:ext cx="9322006" cy="5622797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98D6C2C-D82F-4A75-BDA2-F7A5A49B395C}"/>
              </a:ext>
            </a:extLst>
          </p:cNvPr>
          <p:cNvSpPr/>
          <p:nvPr/>
        </p:nvSpPr>
        <p:spPr>
          <a:xfrm>
            <a:off x="2710905" y="595938"/>
            <a:ext cx="9322006" cy="5628262"/>
          </a:xfrm>
          <a:prstGeom prst="rect">
            <a:avLst/>
          </a:prstGeom>
          <a:solidFill>
            <a:srgbClr val="FFFFCC">
              <a:alpha val="30196"/>
            </a:srgbClr>
          </a:solidFill>
          <a:ln>
            <a:solidFill>
              <a:srgbClr val="E1C5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53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003D3-EBED-43EA-AE28-93896927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2"/>
            <a:ext cx="12192000" cy="6130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The codes of Willem Six van Oterleek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AE6F16-8A65-4265-8224-25422274A3F8}"/>
              </a:ext>
            </a:extLst>
          </p:cNvPr>
          <p:cNvSpPr txBox="1">
            <a:spLocks/>
          </p:cNvSpPr>
          <p:nvPr/>
        </p:nvSpPr>
        <p:spPr>
          <a:xfrm>
            <a:off x="0" y="6244930"/>
            <a:ext cx="12192000" cy="61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Karl de Leeuw                                                                          June, 2018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4752583-AF2D-4079-85BA-B0EAD894F48C}"/>
              </a:ext>
            </a:extLst>
          </p:cNvPr>
          <p:cNvSpPr/>
          <p:nvPr/>
        </p:nvSpPr>
        <p:spPr>
          <a:xfrm>
            <a:off x="0" y="618511"/>
            <a:ext cx="12192000" cy="584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T</a:t>
            </a:r>
            <a:r>
              <a:rPr lang="en-US" sz="2800" b="0" dirty="0">
                <a:solidFill>
                  <a:srgbClr val="002060"/>
                </a:solidFill>
                <a:effectLst/>
              </a:rPr>
              <a:t>he codebook above is a likely candidate, but we are not sure. </a:t>
            </a:r>
            <a:endParaRPr lang="en-US" sz="2800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Main characteristics: 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(1) roughly 6400 code groups divided over 16 pages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(2) 1-, 2-, or 3-digit numbers, in combination with a sign written above or under</a:t>
            </a: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(3) the numbers following columns; their meanings following rows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(4) every double page has a alphabet of its own, with additional groups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</a:rPr>
              <a:t>      </a:t>
            </a:r>
            <a:r>
              <a:rPr lang="en-US" sz="2800" b="0" dirty="0">
                <a:solidFill>
                  <a:srgbClr val="002060"/>
                </a:solidFill>
                <a:effectLst/>
              </a:rPr>
              <a:t>for frequently occurring doubling of letters or syllables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(5) can be used both for French and for Dutch</a:t>
            </a:r>
          </a:p>
        </p:txBody>
      </p:sp>
    </p:spTree>
    <p:extLst>
      <p:ext uri="{BB962C8B-B14F-4D97-AF65-F5344CB8AC3E}">
        <p14:creationId xmlns:p14="http://schemas.microsoft.com/office/powerpoint/2010/main" val="273913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003D3-EBED-43EA-AE28-93896927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22"/>
            <a:ext cx="12192000" cy="61307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The codes of Willem Six van Oterleek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9AE6F16-8A65-4265-8224-25422274A3F8}"/>
              </a:ext>
            </a:extLst>
          </p:cNvPr>
          <p:cNvSpPr txBox="1">
            <a:spLocks/>
          </p:cNvSpPr>
          <p:nvPr/>
        </p:nvSpPr>
        <p:spPr>
          <a:xfrm>
            <a:off x="0" y="6244930"/>
            <a:ext cx="12192000" cy="613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600" b="1" dirty="0"/>
              <a:t>Karl de Leeuw                                                                          June, 2018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397F545-FF09-4361-9BB7-041A79487266}"/>
              </a:ext>
            </a:extLst>
          </p:cNvPr>
          <p:cNvSpPr/>
          <p:nvPr/>
        </p:nvSpPr>
        <p:spPr>
          <a:xfrm>
            <a:off x="0" y="616692"/>
            <a:ext cx="12192000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b="0" dirty="0">
              <a:solidFill>
                <a:srgbClr val="002060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Solving strategies: 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trial and error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arenBoth"/>
            </a:pPr>
            <a:r>
              <a:rPr lang="en-US" sz="2800" b="0" dirty="0">
                <a:solidFill>
                  <a:srgbClr val="002060"/>
                </a:solidFill>
                <a:effectLst/>
              </a:rPr>
              <a:t>are there any general rules ,making computation worthwhile?</a:t>
            </a:r>
          </a:p>
        </p:txBody>
      </p:sp>
    </p:spTree>
    <p:extLst>
      <p:ext uri="{BB962C8B-B14F-4D97-AF65-F5344CB8AC3E}">
        <p14:creationId xmlns:p14="http://schemas.microsoft.com/office/powerpoint/2010/main" val="19493247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415</Words>
  <Application>Microsoft Office PowerPoint</Application>
  <PresentationFormat>Breedbeeld</PresentationFormat>
  <Paragraphs>63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Brush Script MT</vt:lpstr>
      <vt:lpstr>Calibri</vt:lpstr>
      <vt:lpstr>Calibri Light</vt:lpstr>
      <vt:lpstr>Kantoorthema</vt:lpstr>
      <vt:lpstr>The codes of  Willem Six van Oterleek</vt:lpstr>
      <vt:lpstr>The codes of Willem Six van Oterleek</vt:lpstr>
      <vt:lpstr>The codes of Willem Six van Oterleek</vt:lpstr>
      <vt:lpstr>The codes of Willem Six van Oterleek</vt:lpstr>
      <vt:lpstr>The codes of Willem Six van Oterleek</vt:lpstr>
      <vt:lpstr>The codes of Willem Six van Oterleek</vt:lpstr>
      <vt:lpstr>The codes of Willem Six van Oterleek</vt:lpstr>
      <vt:lpstr>The codes of Willem Six van Oterleek</vt:lpstr>
      <vt:lpstr>The codes of Willem Six van Oterleek</vt:lpstr>
      <vt:lpstr>The codes of Willem Six van Oterleek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codes  van  Willen Six van Oterleek</dc:title>
  <dc:creator>Karl</dc:creator>
  <cp:lastModifiedBy>Karl</cp:lastModifiedBy>
  <cp:revision>19</cp:revision>
  <dcterms:created xsi:type="dcterms:W3CDTF">2018-06-10T14:47:53Z</dcterms:created>
  <dcterms:modified xsi:type="dcterms:W3CDTF">2018-06-10T16:04:39Z</dcterms:modified>
</cp:coreProperties>
</file>